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4" r:id="rId18"/>
    <p:sldId id="312" r:id="rId19"/>
    <p:sldId id="31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FF"/>
    <a:srgbClr val="FFAFFF"/>
    <a:srgbClr val="E4FFC9"/>
    <a:srgbClr val="CCFF99"/>
    <a:srgbClr val="660033"/>
    <a:srgbClr val="008080"/>
    <a:srgbClr val="FF2994"/>
    <a:srgbClr val="84A1E8"/>
    <a:srgbClr val="AEFF5D"/>
    <a:srgbClr val="E8FF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60" autoAdjust="0"/>
  </p:normalViewPr>
  <p:slideViewPr>
    <p:cSldViewPr>
      <p:cViewPr>
        <p:scale>
          <a:sx n="77" d="100"/>
          <a:sy n="77" d="100"/>
        </p:scale>
        <p:origin x="-1618" y="-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B94C-9325-4D6F-B9F8-9C27D5BE01AB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A83BE-B2F8-4E26-8BA7-BAFB2D859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50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6A3C9-316C-4625-A122-9F0ED0ADD78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98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6A3C9-316C-4625-A122-9F0ED0ADD78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98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1517407717_145500718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013176"/>
          </a:xfrm>
          <a:prstGeom prst="rect">
            <a:avLst/>
          </a:prstGeom>
        </p:spPr>
      </p:pic>
      <p:sp>
        <p:nvSpPr>
          <p:cNvPr id="3089" name="Rectangle 17"/>
          <p:cNvSpPr>
            <a:spLocks noChangeArrowheads="1"/>
          </p:cNvSpPr>
          <p:nvPr/>
        </p:nvSpPr>
        <p:spPr bwMode="ltGray">
          <a:xfrm>
            <a:off x="-1588" y="5149850"/>
            <a:ext cx="9145588" cy="1708150"/>
          </a:xfrm>
          <a:prstGeom prst="rect">
            <a:avLst/>
          </a:prstGeom>
          <a:solidFill>
            <a:schemeClr val="bg2"/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chemeClr val="hlink"/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gray">
          <a:xfrm>
            <a:off x="-9525" y="4935538"/>
            <a:ext cx="1282700" cy="222250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invGray">
          <a:xfrm flipH="1">
            <a:off x="8221663" y="0"/>
            <a:ext cx="95250" cy="2060575"/>
          </a:xfrm>
          <a:prstGeom prst="rect">
            <a:avLst/>
          </a:prstGeom>
          <a:solidFill>
            <a:schemeClr val="accent1"/>
          </a:solidFill>
          <a:ln w="5715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57150" algn="ctr">
            <a:solidFill>
              <a:schemeClr val="tx2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pic>
        <p:nvPicPr>
          <p:cNvPr id="16" name="Picture 4" descr="https://ds04.infourok.ru/uploads/ex/0807/000bb44e-f76a5af6/img0.jpg"/>
          <p:cNvPicPr>
            <a:picLocks noChangeAspect="1" noChangeArrowheads="1"/>
          </p:cNvPicPr>
          <p:nvPr userDrawn="1"/>
        </p:nvPicPr>
        <p:blipFill>
          <a:blip r:embed="rId3" cstate="print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2" r="549"/>
          <a:stretch>
            <a:fillRect/>
          </a:stretch>
        </p:blipFill>
        <p:spPr bwMode="auto">
          <a:xfrm>
            <a:off x="1259632" y="1916832"/>
            <a:ext cx="2399897" cy="160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9" name="Rectangle 27"/>
          <p:cNvSpPr>
            <a:spLocks noChangeArrowheads="1"/>
          </p:cNvSpPr>
          <p:nvPr/>
        </p:nvSpPr>
        <p:spPr bwMode="invGray">
          <a:xfrm>
            <a:off x="611188" y="1916113"/>
            <a:ext cx="7921625" cy="1584325"/>
          </a:xfrm>
          <a:prstGeom prst="rect">
            <a:avLst/>
          </a:prstGeom>
          <a:noFill/>
          <a:ln w="57150" algn="ctr">
            <a:solidFill>
              <a:srgbClr val="C000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pic>
        <p:nvPicPr>
          <p:cNvPr id="20" name="Picture 3" descr="C:\Users\Ильдус\Desktop\20200608_144409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193"/>
            <a:ext cx="237626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Ильдус\Desktop\20200608_154519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3"/>
          <a:stretch>
            <a:fillRect/>
          </a:stretch>
        </p:blipFill>
        <p:spPr bwMode="auto">
          <a:xfrm>
            <a:off x="251521" y="3501008"/>
            <a:ext cx="100811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Rectangle 23"/>
          <p:cNvSpPr>
            <a:spLocks noChangeArrowheads="1"/>
          </p:cNvSpPr>
          <p:nvPr/>
        </p:nvSpPr>
        <p:spPr bwMode="invGray">
          <a:xfrm>
            <a:off x="1266825" y="1125538"/>
            <a:ext cx="2368550" cy="4679726"/>
          </a:xfrm>
          <a:prstGeom prst="rect">
            <a:avLst/>
          </a:prstGeom>
          <a:noFill/>
          <a:ln w="28575" algn="ctr">
            <a:solidFill>
              <a:schemeClr val="accent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57150" algn="ctr">
            <a:solidFill>
              <a:srgbClr val="FFC0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713" y="233363"/>
            <a:ext cx="7862887" cy="5635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62063"/>
            <a:ext cx="8229600" cy="52482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B96E10C-B8CE-4F88-995F-602CE5EDA3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33363"/>
            <a:ext cx="2057400" cy="627697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019800" cy="62769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B99B6E-AAD6-4077-AA8E-C0B188BF3B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713" y="233363"/>
            <a:ext cx="7862887" cy="5635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62063"/>
            <a:ext cx="8229600" cy="524827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6372050-3271-47A6-A5B3-C0BCBDAB62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5B7319-8752-43DC-9251-6FF6EC4E5500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73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713" y="233363"/>
            <a:ext cx="7862887" cy="5635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2063"/>
            <a:ext cx="8229600" cy="5248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1E44EB7-A0F1-4A48-82B7-DD51827449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0815B5C-B967-4158-92FA-F3CBD4459F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713" y="233363"/>
            <a:ext cx="7862887" cy="5635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AE7923B-08AE-4354-B3E7-6C31321CC1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C12AFF-44CB-4B4E-BB7C-552AB97AF3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713" y="233363"/>
            <a:ext cx="7862887" cy="5635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847A6C3-0492-4CBF-B23C-57C8E6843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609EEF4-BC32-480D-8127-19660DF9E9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505200" y="6448425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DE88523-9BD2-4CC7-9DD5-079382807D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1200.jpg"/>
          <p:cNvPicPr>
            <a:picLocks noChangeAspect="1"/>
          </p:cNvPicPr>
          <p:nvPr userDrawn="1"/>
        </p:nvPicPr>
        <p:blipFill>
          <a:blip r:embed="rId15" cstate="print"/>
          <a:srcRect r="13343" b="2952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467544" cy="587692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-1" y="-1"/>
            <a:ext cx="1099502" cy="727269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invGray">
          <a:xfrm>
            <a:off x="1403350" y="0"/>
            <a:ext cx="7740650" cy="9087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1" y="1"/>
            <a:ext cx="72330" cy="620688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403648" y="908051"/>
            <a:ext cx="7740352" cy="72677"/>
          </a:xfrm>
          <a:prstGeom prst="rect">
            <a:avLst/>
          </a:prstGeom>
          <a:solidFill>
            <a:srgbClr val="C00000"/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invGray">
          <a:xfrm>
            <a:off x="611560" y="332654"/>
            <a:ext cx="792088" cy="57606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Rectangle 15"/>
          <p:cNvSpPr>
            <a:spLocks noChangeArrowheads="1"/>
          </p:cNvSpPr>
          <p:nvPr userDrawn="1"/>
        </p:nvSpPr>
        <p:spPr bwMode="ltGray">
          <a:xfrm rot="10800000" flipH="1">
            <a:off x="8892480" y="5733256"/>
            <a:ext cx="251520" cy="112474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15"/>
          <p:cNvSpPr>
            <a:spLocks noChangeArrowheads="1"/>
          </p:cNvSpPr>
          <p:nvPr userDrawn="1"/>
        </p:nvSpPr>
        <p:spPr bwMode="ltGray">
          <a:xfrm rot="5400000">
            <a:off x="8280412" y="6129300"/>
            <a:ext cx="116632" cy="134076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9" name="Прямая соединительная линия 18"/>
          <p:cNvCxnSpPr>
            <a:endCxn id="17" idx="0"/>
          </p:cNvCxnSpPr>
          <p:nvPr userDrawn="1"/>
        </p:nvCxnSpPr>
        <p:spPr>
          <a:xfrm>
            <a:off x="8964488" y="980728"/>
            <a:ext cx="53752" cy="587727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 userDrawn="1"/>
        </p:nvCxnSpPr>
        <p:spPr>
          <a:xfrm flipV="1">
            <a:off x="0" y="6741368"/>
            <a:ext cx="9144000" cy="2738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8" name="Рисунок 27" descr="60e0acf5da207b62a0b4c03c395ab741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0" y="404664"/>
            <a:ext cx="1161082" cy="895757"/>
          </a:xfrm>
          <a:prstGeom prst="rect">
            <a:avLst/>
          </a:prstGeom>
        </p:spPr>
      </p:pic>
      <p:sp>
        <p:nvSpPr>
          <p:cNvPr id="29" name="Rectangle 18"/>
          <p:cNvSpPr>
            <a:spLocks noChangeArrowheads="1"/>
          </p:cNvSpPr>
          <p:nvPr userDrawn="1"/>
        </p:nvSpPr>
        <p:spPr bwMode="invGray">
          <a:xfrm>
            <a:off x="8892480" y="260648"/>
            <a:ext cx="72330" cy="620688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split orient="vert"/>
  </p:transition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3C43F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png"/><Relationship Id="rId7" Type="http://schemas.openxmlformats.org/officeDocument/2006/relationships/image" Target="../media/image7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5059829"/>
            <a:ext cx="5724128" cy="1798171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Книжный уголок 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4" descr="учебники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077072"/>
            <a:ext cx="3744416" cy="2490348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6" name="Picture 2" descr="C:\Users\Ильдус\Desktop\20200608_1713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77072"/>
            <a:ext cx="3795344" cy="2466201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Ильдус\Desktop\20200608_1714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4"/>
          <a:stretch>
            <a:fillRect/>
          </a:stretch>
        </p:blipFill>
        <p:spPr bwMode="auto">
          <a:xfrm>
            <a:off x="1475656" y="1124744"/>
            <a:ext cx="6552728" cy="2306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Рисунок1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46" t="51204" r="50155" b="1124"/>
          <a:stretch>
            <a:fillRect/>
          </a:stretch>
        </p:blipFill>
        <p:spPr bwMode="auto">
          <a:xfrm rot="1150636">
            <a:off x="7223804" y="3037382"/>
            <a:ext cx="1768197" cy="1224136"/>
          </a:xfrm>
          <a:prstGeom prst="rect">
            <a:avLst/>
          </a:prstGeom>
          <a:noFill/>
        </p:spPr>
      </p:pic>
      <p:pic>
        <p:nvPicPr>
          <p:cNvPr id="8" name="Picture 3" descr="C:\Users\Admin\Desktop\Рисунок1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091" t="49438" r="1726" b="2890"/>
          <a:stretch>
            <a:fillRect/>
          </a:stretch>
        </p:blipFill>
        <p:spPr bwMode="auto">
          <a:xfrm rot="20442291">
            <a:off x="451125" y="3071624"/>
            <a:ext cx="1710064" cy="1219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474539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62887" cy="56356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Учебно-информационные стенды 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 descr="C:\Users\Ильдус\Desktop\20200608_1533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3486448" cy="3888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Ильдус\Downloads\20200608_1532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96752"/>
            <a:ext cx="367240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33056"/>
            <a:ext cx="3528392" cy="2701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09_19_201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608" y="5243865"/>
            <a:ext cx="1440160" cy="1326103"/>
          </a:xfrm>
          <a:prstGeom prst="rect">
            <a:avLst/>
          </a:prstGeom>
        </p:spPr>
      </p:pic>
      <p:pic>
        <p:nvPicPr>
          <p:cNvPr id="7" name="Рисунок 6" descr="rus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525" r="49208" b="11975"/>
          <a:stretch>
            <a:fillRect/>
          </a:stretch>
        </p:blipFill>
        <p:spPr>
          <a:xfrm>
            <a:off x="6948264" y="5157192"/>
            <a:ext cx="1544059" cy="144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7124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347864" y="4869160"/>
            <a:ext cx="2808312" cy="16561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403649" y="188640"/>
            <a:ext cx="6696743" cy="56356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Портреты великих писателей и </a:t>
            </a: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поэтов</a:t>
            </a:r>
            <a:b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являются отличным </a:t>
            </a:r>
            <a:r>
              <a:rPr lang="ru-RU" sz="2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дополнением </a:t>
            </a:r>
            <a:br>
              <a:rPr lang="ru-RU" sz="2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 </a:t>
            </a:r>
            <a:r>
              <a:rPr lang="ru-RU" sz="2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оформлению кабинета.</a:t>
            </a:r>
            <a:r>
              <a:rPr lang="ru-RU" sz="2000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400" b="1" dirty="0">
              <a:ln w="11430"/>
              <a:solidFill>
                <a:srgbClr val="66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268760"/>
            <a:ext cx="2376264" cy="2332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04864"/>
            <a:ext cx="2736304" cy="226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273630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268760"/>
            <a:ext cx="2377440" cy="233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861048"/>
            <a:ext cx="2703704" cy="2844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0_original.jpe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653136"/>
            <a:ext cx="3960440" cy="195309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1005253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3" t="1961" r="6547" b="2934"/>
          <a:stretch>
            <a:fillRect/>
          </a:stretch>
        </p:blipFill>
        <p:spPr bwMode="auto">
          <a:xfrm>
            <a:off x="827584" y="1196752"/>
            <a:ext cx="5832648" cy="5287540"/>
          </a:xfrm>
          <a:prstGeom prst="round2DiagRect">
            <a:avLst>
              <a:gd name="adj1" fmla="val 0"/>
              <a:gd name="adj2" fmla="val 6845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 descr="hires1_155153791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8224" y="1484784"/>
            <a:ext cx="2348880" cy="2348880"/>
          </a:xfrm>
          <a:prstGeom prst="rect">
            <a:avLst/>
          </a:prstGeom>
        </p:spPr>
      </p:pic>
      <p:pic>
        <p:nvPicPr>
          <p:cNvPr id="4" name="Рисунок 3" descr="s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1104" y="4005064"/>
            <a:ext cx="1796655" cy="1349363"/>
          </a:xfrm>
          <a:prstGeom prst="rect">
            <a:avLst/>
          </a:prstGeom>
        </p:spPr>
      </p:pic>
      <p:pic>
        <p:nvPicPr>
          <p:cNvPr id="5" name="Рисунок 4" descr="red-pencil-and-tick-mark-icon-vector-10077167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051"/>
          <a:stretch>
            <a:fillRect/>
          </a:stretch>
        </p:blipFill>
        <p:spPr>
          <a:xfrm>
            <a:off x="7659216" y="4941168"/>
            <a:ext cx="131698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79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33363"/>
            <a:ext cx="7560840" cy="56356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Уголок патриотического воспитания 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7426" b="15836"/>
          <a:stretch>
            <a:fillRect/>
          </a:stretch>
        </p:blipFill>
        <p:spPr bwMode="auto">
          <a:xfrm>
            <a:off x="539552" y="1412776"/>
            <a:ext cx="5112568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C:\Users\Ильдус\Desktop\20200602_081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52736"/>
            <a:ext cx="2797733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2017_01_30-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4797152"/>
            <a:ext cx="3312368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5" cstate="print"/>
          <a:srcRect l="11766" t="2780" r="10577" b="5493"/>
          <a:stretch>
            <a:fillRect/>
          </a:stretch>
        </p:blipFill>
        <p:spPr>
          <a:xfrm>
            <a:off x="5148064" y="4149080"/>
            <a:ext cx="2376264" cy="2376264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1854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НАШЕ 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ТВОРЧЕСТВО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362" name="Picture 2" descr="C:\Users\Ильдус\Desktop\гг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3986659" cy="2592288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Ильдус\Desktop\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4104456" cy="252028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Ильдус\Desktop\20200608_1616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889859" cy="230425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Ильдус\Desktop\20200608_1616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4032448" cy="240268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51112" y="908720"/>
            <a:ext cx="799288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Творческие работы являются неотъемлемой частью наших уроков.</a:t>
            </a:r>
          </a:p>
        </p:txBody>
      </p:sp>
    </p:spTree>
    <p:extLst>
      <p:ext uri="{BB962C8B-B14F-4D97-AF65-F5344CB8AC3E}">
        <p14:creationId xmlns:p14="http://schemas.microsoft.com/office/powerpoint/2010/main" val="272214708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539552" y="1268760"/>
            <a:ext cx="8433373" cy="2304256"/>
            <a:chOff x="531115" y="3200400"/>
            <a:chExt cx="8612885" cy="2676107"/>
          </a:xfrm>
        </p:grpSpPr>
        <p:sp>
          <p:nvSpPr>
            <p:cNvPr id="12" name="AutoShape 2"/>
            <p:cNvSpPr>
              <a:spLocks noChangeArrowheads="1"/>
            </p:cNvSpPr>
            <p:nvPr/>
          </p:nvSpPr>
          <p:spPr bwMode="gray">
            <a:xfrm>
              <a:off x="531115" y="3200400"/>
              <a:ext cx="8612885" cy="618707"/>
            </a:xfrm>
            <a:prstGeom prst="roundRect">
              <a:avLst>
                <a:gd name="adj" fmla="val 11505"/>
              </a:avLst>
            </a:prstGeom>
            <a:gradFill rotWithShape="1">
              <a:gsLst>
                <a:gs pos="0">
                  <a:srgbClr val="CCFF99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6350" algn="ctr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AutoShape 3"/>
            <p:cNvSpPr>
              <a:spLocks noChangeArrowheads="1"/>
            </p:cNvSpPr>
            <p:nvPr/>
          </p:nvSpPr>
          <p:spPr bwMode="gray">
            <a:xfrm>
              <a:off x="533401" y="3918406"/>
              <a:ext cx="8077200" cy="598657"/>
            </a:xfrm>
            <a:prstGeom prst="roundRect">
              <a:avLst>
                <a:gd name="adj" fmla="val 11505"/>
              </a:avLst>
            </a:prstGeom>
            <a:gradFill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6350" algn="ctr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533400" y="4575305"/>
              <a:ext cx="8565337" cy="606295"/>
            </a:xfrm>
            <a:prstGeom prst="roundRect">
              <a:avLst>
                <a:gd name="adj" fmla="val 11505"/>
              </a:avLst>
            </a:prstGeom>
            <a:gradFill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6350" algn="ctr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AutoShape 2"/>
            <p:cNvSpPr>
              <a:spLocks noChangeArrowheads="1"/>
            </p:cNvSpPr>
            <p:nvPr/>
          </p:nvSpPr>
          <p:spPr bwMode="gray">
            <a:xfrm>
              <a:off x="531115" y="5257800"/>
              <a:ext cx="8612885" cy="618707"/>
            </a:xfrm>
            <a:prstGeom prst="roundRect">
              <a:avLst>
                <a:gd name="adj" fmla="val 11505"/>
              </a:avLst>
            </a:prstGeom>
            <a:gradFill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6350" algn="ctr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609600" y="3429000"/>
              <a:ext cx="465003" cy="2286551"/>
              <a:chOff x="754197" y="3418093"/>
              <a:chExt cx="1002251" cy="2286551"/>
            </a:xfrm>
          </p:grpSpPr>
          <p:sp>
            <p:nvSpPr>
              <p:cNvPr id="18" name="AutoShape 9"/>
              <p:cNvSpPr>
                <a:spLocks noChangeArrowheads="1"/>
              </p:cNvSpPr>
              <p:nvPr/>
            </p:nvSpPr>
            <p:spPr bwMode="gray">
              <a:xfrm>
                <a:off x="757430" y="3418093"/>
                <a:ext cx="982852" cy="229151"/>
              </a:xfrm>
              <a:prstGeom prst="rightArrow">
                <a:avLst>
                  <a:gd name="adj1" fmla="val 50000"/>
                  <a:gd name="adj2" fmla="val 52778"/>
                </a:avLst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9" name="AutoShape 10"/>
              <p:cNvSpPr>
                <a:spLocks noChangeArrowheads="1"/>
              </p:cNvSpPr>
              <p:nvPr/>
            </p:nvSpPr>
            <p:spPr bwMode="gray">
              <a:xfrm>
                <a:off x="773596" y="4074992"/>
                <a:ext cx="982852" cy="229151"/>
              </a:xfrm>
              <a:prstGeom prst="rightArrow">
                <a:avLst>
                  <a:gd name="adj1" fmla="val 50000"/>
                  <a:gd name="adj2" fmla="val 52778"/>
                </a:avLst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AutoShape 11"/>
              <p:cNvSpPr>
                <a:spLocks noChangeArrowheads="1"/>
              </p:cNvSpPr>
              <p:nvPr/>
            </p:nvSpPr>
            <p:spPr bwMode="gray">
              <a:xfrm>
                <a:off x="754197" y="4762445"/>
                <a:ext cx="982852" cy="229151"/>
              </a:xfrm>
              <a:prstGeom prst="rightArrow">
                <a:avLst>
                  <a:gd name="adj1" fmla="val 50000"/>
                  <a:gd name="adj2" fmla="val 52778"/>
                </a:avLst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AutoShape 9"/>
              <p:cNvSpPr>
                <a:spLocks noChangeArrowheads="1"/>
              </p:cNvSpPr>
              <p:nvPr/>
            </p:nvSpPr>
            <p:spPr bwMode="gray">
              <a:xfrm>
                <a:off x="757430" y="5475493"/>
                <a:ext cx="982852" cy="229151"/>
              </a:xfrm>
              <a:prstGeom prst="rightArrow">
                <a:avLst>
                  <a:gd name="adj1" fmla="val 50000"/>
                  <a:gd name="adj2" fmla="val 52778"/>
                </a:avLst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3" name="Объект 2"/>
            <p:cNvSpPr txBox="1">
              <a:spLocks/>
            </p:cNvSpPr>
            <p:nvPr/>
          </p:nvSpPr>
          <p:spPr>
            <a:xfrm>
              <a:off x="1066800" y="5291110"/>
              <a:ext cx="8077200" cy="576291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Литературные игры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Объект 2"/>
            <p:cNvSpPr txBox="1">
              <a:spLocks/>
            </p:cNvSpPr>
            <p:nvPr/>
          </p:nvSpPr>
          <p:spPr bwMode="auto">
            <a:xfrm>
              <a:off x="1066800" y="3276600"/>
              <a:ext cx="76200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 dirty="0"/>
            </a:p>
          </p:txBody>
        </p:sp>
        <p:sp>
          <p:nvSpPr>
            <p:cNvPr id="26" name="Объект 2"/>
            <p:cNvSpPr txBox="1">
              <a:spLocks/>
            </p:cNvSpPr>
            <p:nvPr/>
          </p:nvSpPr>
          <p:spPr bwMode="auto">
            <a:xfrm>
              <a:off x="1128058" y="3886200"/>
              <a:ext cx="7648239" cy="652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Предметные</a:t>
              </a:r>
              <a:r>
                <a:rPr lang="ru-RU" sz="2800" b="1" kern="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недели </a:t>
              </a:r>
            </a:p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Объект 2"/>
            <p:cNvSpPr txBox="1">
              <a:spLocks/>
            </p:cNvSpPr>
            <p:nvPr/>
          </p:nvSpPr>
          <p:spPr bwMode="auto">
            <a:xfrm>
              <a:off x="1128059" y="4648200"/>
              <a:ext cx="7406341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70000"/>
                </a:lnSpc>
                <a:spcBef>
                  <a:spcPts val="0"/>
                </a:spcBef>
                <a:defRPr/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Творческие конкурсы</a:t>
              </a:r>
              <a:endPara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358831" cy="56356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ru-RU" sz="3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абинет-это </a:t>
            </a:r>
            <a:r>
              <a:rPr lang="ru-RU" sz="3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место, где проводятся 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b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316" name="Picture 4" descr="C:\Users\Ильдус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6" b="4426"/>
          <a:stretch>
            <a:fillRect/>
          </a:stretch>
        </p:blipFill>
        <p:spPr bwMode="auto">
          <a:xfrm>
            <a:off x="2771800" y="4198332"/>
            <a:ext cx="2840161" cy="2391381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Users\Ильдус\Desktop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489" y="1196753"/>
            <a:ext cx="2280776" cy="144016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 descr="C:\Users\Ильдус\Desktop\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80928"/>
            <a:ext cx="2596934" cy="1872208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1115616" y="1268760"/>
            <a:ext cx="1391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Уроки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9" name="Picture 7" descr="C:\Users\Ильдус\Desktop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33056"/>
            <a:ext cx="2088232" cy="266429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2"/>
          <a:stretch>
            <a:fillRect/>
          </a:stretch>
        </p:blipFill>
        <p:spPr bwMode="auto">
          <a:xfrm>
            <a:off x="611560" y="3789040"/>
            <a:ext cx="2520280" cy="186721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08973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8"/>
          <p:cNvGrpSpPr/>
          <p:nvPr/>
        </p:nvGrpSpPr>
        <p:grpSpPr>
          <a:xfrm>
            <a:off x="539552" y="1268760"/>
            <a:ext cx="8433373" cy="1800200"/>
            <a:chOff x="531115" y="3200400"/>
            <a:chExt cx="8612885" cy="2090709"/>
          </a:xfrm>
        </p:grpSpPr>
        <p:sp>
          <p:nvSpPr>
            <p:cNvPr id="12" name="AutoShape 2"/>
            <p:cNvSpPr>
              <a:spLocks noChangeArrowheads="1"/>
            </p:cNvSpPr>
            <p:nvPr/>
          </p:nvSpPr>
          <p:spPr bwMode="gray">
            <a:xfrm>
              <a:off x="531115" y="3200400"/>
              <a:ext cx="8612885" cy="618707"/>
            </a:xfrm>
            <a:prstGeom prst="roundRect">
              <a:avLst>
                <a:gd name="adj" fmla="val 11505"/>
              </a:avLst>
            </a:prstGeom>
            <a:gradFill rotWithShape="1">
              <a:gsLst>
                <a:gs pos="0">
                  <a:srgbClr val="CCFF99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6350" algn="ctr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AutoShape 3"/>
            <p:cNvSpPr>
              <a:spLocks noChangeArrowheads="1"/>
            </p:cNvSpPr>
            <p:nvPr/>
          </p:nvSpPr>
          <p:spPr bwMode="gray">
            <a:xfrm>
              <a:off x="533401" y="3918406"/>
              <a:ext cx="8077200" cy="598657"/>
            </a:xfrm>
            <a:prstGeom prst="roundRect">
              <a:avLst>
                <a:gd name="adj" fmla="val 11505"/>
              </a:avLst>
            </a:prstGeom>
            <a:gradFill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6350" algn="ctr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533400" y="4575305"/>
              <a:ext cx="8565337" cy="606295"/>
            </a:xfrm>
            <a:prstGeom prst="roundRect">
              <a:avLst>
                <a:gd name="adj" fmla="val 11505"/>
              </a:avLst>
            </a:prstGeom>
            <a:gradFill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6350" algn="ctr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" name="Группа 16"/>
            <p:cNvGrpSpPr/>
            <p:nvPr/>
          </p:nvGrpSpPr>
          <p:grpSpPr>
            <a:xfrm>
              <a:off x="609600" y="3429000"/>
              <a:ext cx="465003" cy="1573503"/>
              <a:chOff x="754197" y="3418093"/>
              <a:chExt cx="1002251" cy="1573503"/>
            </a:xfrm>
          </p:grpSpPr>
          <p:sp>
            <p:nvSpPr>
              <p:cNvPr id="18" name="AutoShape 9"/>
              <p:cNvSpPr>
                <a:spLocks noChangeArrowheads="1"/>
              </p:cNvSpPr>
              <p:nvPr/>
            </p:nvSpPr>
            <p:spPr bwMode="gray">
              <a:xfrm>
                <a:off x="757430" y="3418093"/>
                <a:ext cx="982852" cy="229151"/>
              </a:xfrm>
              <a:prstGeom prst="rightArrow">
                <a:avLst>
                  <a:gd name="adj1" fmla="val 50000"/>
                  <a:gd name="adj2" fmla="val 52778"/>
                </a:avLst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9" name="AutoShape 10"/>
              <p:cNvSpPr>
                <a:spLocks noChangeArrowheads="1"/>
              </p:cNvSpPr>
              <p:nvPr/>
            </p:nvSpPr>
            <p:spPr bwMode="gray">
              <a:xfrm>
                <a:off x="773596" y="4074992"/>
                <a:ext cx="982852" cy="229151"/>
              </a:xfrm>
              <a:prstGeom prst="rightArrow">
                <a:avLst>
                  <a:gd name="adj1" fmla="val 50000"/>
                  <a:gd name="adj2" fmla="val 52778"/>
                </a:avLst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AutoShape 11"/>
              <p:cNvSpPr>
                <a:spLocks noChangeArrowheads="1"/>
              </p:cNvSpPr>
              <p:nvPr/>
            </p:nvSpPr>
            <p:spPr bwMode="gray">
              <a:xfrm>
                <a:off x="754197" y="4762445"/>
                <a:ext cx="982852" cy="229151"/>
              </a:xfrm>
              <a:prstGeom prst="rightArrow">
                <a:avLst>
                  <a:gd name="adj1" fmla="val 50000"/>
                  <a:gd name="adj2" fmla="val 52778"/>
                </a:avLst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5" name="Объект 2"/>
            <p:cNvSpPr txBox="1">
              <a:spLocks/>
            </p:cNvSpPr>
            <p:nvPr/>
          </p:nvSpPr>
          <p:spPr bwMode="auto">
            <a:xfrm>
              <a:off x="1066800" y="3276600"/>
              <a:ext cx="76200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2000" dirty="0"/>
            </a:p>
          </p:txBody>
        </p:sp>
        <p:sp>
          <p:nvSpPr>
            <p:cNvPr id="26" name="Объект 2"/>
            <p:cNvSpPr txBox="1">
              <a:spLocks/>
            </p:cNvSpPr>
            <p:nvPr/>
          </p:nvSpPr>
          <p:spPr bwMode="auto">
            <a:xfrm>
              <a:off x="1128058" y="3886200"/>
              <a:ext cx="7648239" cy="652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Исследовательская работа</a:t>
              </a:r>
            </a:p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Объект 2"/>
            <p:cNvSpPr txBox="1">
              <a:spLocks/>
            </p:cNvSpPr>
            <p:nvPr/>
          </p:nvSpPr>
          <p:spPr bwMode="auto">
            <a:xfrm>
              <a:off x="1119441" y="4538454"/>
              <a:ext cx="7406341" cy="752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Мастер –классы 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358831" cy="56356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ru-RU" sz="3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абинет-это </a:t>
            </a:r>
            <a:r>
              <a:rPr lang="ru-RU" sz="31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место, где проводятся 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b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15616" y="1340768"/>
            <a:ext cx="2406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Конференции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5" descr="C:\Users\Ильдус\Desktop\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40768"/>
            <a:ext cx="3024336" cy="241691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Ильдус\Desktop\20181116_1407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3795754" cy="2602038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 descr="C:\Users\Ильдус\Desktop\IMG-20171020-WA00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84984"/>
            <a:ext cx="2667944" cy="198128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Группа 39"/>
          <p:cNvGrpSpPr/>
          <p:nvPr/>
        </p:nvGrpSpPr>
        <p:grpSpPr>
          <a:xfrm>
            <a:off x="6228184" y="4941168"/>
            <a:ext cx="2592288" cy="1656184"/>
            <a:chOff x="4283968" y="2852936"/>
            <a:chExt cx="5616624" cy="3600400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7308304" y="2924944"/>
              <a:ext cx="201622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884368" y="3212976"/>
              <a:ext cx="201622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 descr="ramki_5_ (1)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544" t="11812" r="4320" b="3814"/>
            <a:stretch>
              <a:fillRect/>
            </a:stretch>
          </p:blipFill>
          <p:spPr>
            <a:xfrm>
              <a:off x="4283968" y="2852936"/>
              <a:ext cx="5616624" cy="3600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608973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216775" cy="675357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Учителя ШМО 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русского языка и литературы 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39552" y="1340768"/>
            <a:ext cx="1944216" cy="3276232"/>
            <a:chOff x="611560" y="1340768"/>
            <a:chExt cx="1944216" cy="327623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611560" y="3861048"/>
              <a:ext cx="1944216" cy="755952"/>
            </a:xfrm>
            <a:prstGeom prst="round2Diag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Орлова </a:t>
              </a:r>
              <a:endParaRPr lang="ru-RU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Эвелина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Вольдемаровна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1270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340768"/>
              <a:ext cx="1872208" cy="2496277"/>
            </a:xfrm>
            <a:prstGeom prst="round2Diag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2195736" y="3284984"/>
            <a:ext cx="1944216" cy="3276232"/>
            <a:chOff x="3851920" y="1484784"/>
            <a:chExt cx="1944216" cy="327623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851920" y="4005064"/>
              <a:ext cx="1944216" cy="755952"/>
            </a:xfrm>
            <a:prstGeom prst="round2Diag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Фазлиахметова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Алсу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Ахметсафиевна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1484784"/>
              <a:ext cx="1872208" cy="2496277"/>
            </a:xfrm>
            <a:prstGeom prst="round2Diag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3851920" y="1724811"/>
            <a:ext cx="1872208" cy="3252229"/>
            <a:chOff x="6948264" y="1292763"/>
            <a:chExt cx="1872208" cy="325222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6948264" y="3789040"/>
              <a:ext cx="1872208" cy="755952"/>
            </a:xfrm>
            <a:prstGeom prst="round2DiagRect">
              <a:avLst/>
            </a:prstGeom>
            <a:solidFill>
              <a:srgbClr val="E4FFC9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Гимадеева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Гульнара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>
                <a:lnSpc>
                  <a:spcPct val="80000"/>
                </a:lnSpc>
              </a:pP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Рашитовна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1292763"/>
              <a:ext cx="1872208" cy="2496277"/>
            </a:xfrm>
            <a:prstGeom prst="round2DiagRect">
              <a:avLst/>
            </a:prstGeom>
            <a:grpFill/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5580112" y="3284984"/>
            <a:ext cx="1872208" cy="3204224"/>
            <a:chOff x="6660232" y="2708920"/>
            <a:chExt cx="1872208" cy="320422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6660232" y="5157192"/>
              <a:ext cx="1872208" cy="755952"/>
            </a:xfrm>
            <a:prstGeom prst="round2Diag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Николаева </a:t>
              </a:r>
              <a:endParaRPr lang="ru-RU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Наталья 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Владиславовна</a:t>
              </a:r>
            </a:p>
          </p:txBody>
        </p:sp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2708920"/>
              <a:ext cx="1836204" cy="2448272"/>
            </a:xfrm>
            <a:prstGeom prst="round2Diag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7092280" y="1340768"/>
            <a:ext cx="1872208" cy="3204224"/>
            <a:chOff x="8964488" y="4014496"/>
            <a:chExt cx="1872208" cy="320422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8964488" y="6462768"/>
              <a:ext cx="1872208" cy="755952"/>
            </a:xfrm>
            <a:prstGeom prst="round2DiagRect">
              <a:avLst/>
            </a:prstGeom>
            <a:solidFill>
              <a:srgbClr val="FFCD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Гильманова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Наталия Викторовна</a:t>
              </a:r>
            </a:p>
          </p:txBody>
        </p:sp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4014496"/>
              <a:ext cx="1836204" cy="2448273"/>
            </a:xfrm>
            <a:prstGeom prst="round2Diag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Рисунок 19" descr="101223600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5229200"/>
            <a:ext cx="1268760" cy="1268760"/>
          </a:xfrm>
          <a:prstGeom prst="rect">
            <a:avLst/>
          </a:prstGeom>
        </p:spPr>
      </p:pic>
      <p:pic>
        <p:nvPicPr>
          <p:cNvPr id="24" name="Рисунок 23" descr="69eb9bfab6ca458179f96bce2e91b5bf.jpe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5157192"/>
            <a:ext cx="1857276" cy="133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8458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zapiska.png"/>
          <p:cNvPicPr>
            <a:picLocks noChangeAspect="1"/>
          </p:cNvPicPr>
          <p:nvPr/>
        </p:nvPicPr>
        <p:blipFill>
          <a:blip r:embed="rId2" cstate="print"/>
          <a:srcRect l="9333" t="27950" r="8667"/>
          <a:stretch>
            <a:fillRect/>
          </a:stretch>
        </p:blipFill>
        <p:spPr>
          <a:xfrm>
            <a:off x="395536" y="1124744"/>
            <a:ext cx="8856984" cy="57332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pins.png"/>
          <p:cNvPicPr>
            <a:picLocks noChangeAspect="1"/>
          </p:cNvPicPr>
          <p:nvPr/>
        </p:nvPicPr>
        <p:blipFill>
          <a:blip r:embed="rId3" cstate="print"/>
          <a:srcRect l="75987"/>
          <a:stretch>
            <a:fillRect/>
          </a:stretch>
        </p:blipFill>
        <p:spPr>
          <a:xfrm>
            <a:off x="7956376" y="980728"/>
            <a:ext cx="432048" cy="542769"/>
          </a:xfrm>
          <a:prstGeom prst="rect">
            <a:avLst/>
          </a:prstGeom>
        </p:spPr>
      </p:pic>
      <p:pic>
        <p:nvPicPr>
          <p:cNvPr id="6" name="Рисунок 5" descr="pins.png"/>
          <p:cNvPicPr>
            <a:picLocks noChangeAspect="1"/>
          </p:cNvPicPr>
          <p:nvPr/>
        </p:nvPicPr>
        <p:blipFill>
          <a:blip r:embed="rId3" cstate="print"/>
          <a:srcRect l="75987"/>
          <a:stretch>
            <a:fillRect/>
          </a:stretch>
        </p:blipFill>
        <p:spPr>
          <a:xfrm flipH="1">
            <a:off x="827584" y="980728"/>
            <a:ext cx="432048" cy="542769"/>
          </a:xfrm>
          <a:prstGeom prst="rect">
            <a:avLst/>
          </a:prstGeom>
        </p:spPr>
      </p:pic>
      <p:pic>
        <p:nvPicPr>
          <p:cNvPr id="11" name="Рисунок 10" descr="Рисунок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564904"/>
            <a:ext cx="8640960" cy="166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2686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Ильдус\Desktop\20200608_1444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6667"/>
          <a:stretch>
            <a:fillRect/>
          </a:stretch>
        </p:blipFill>
        <p:spPr bwMode="auto">
          <a:xfrm>
            <a:off x="4283968" y="1196752"/>
            <a:ext cx="4464496" cy="1495551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Рисунок2.png"/>
          <p:cNvPicPr>
            <a:picLocks noChangeAspect="1"/>
          </p:cNvPicPr>
          <p:nvPr/>
        </p:nvPicPr>
        <p:blipFill>
          <a:blip r:embed="rId3" cstate="print"/>
          <a:srcRect l="8036" t="20725" r="8157" b="6737"/>
          <a:stretch>
            <a:fillRect/>
          </a:stretch>
        </p:blipFill>
        <p:spPr>
          <a:xfrm>
            <a:off x="2483768" y="0"/>
            <a:ext cx="5256584" cy="100811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3056"/>
            <a:ext cx="4431795" cy="27089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4499992" y="2708920"/>
            <a:ext cx="4464496" cy="3896432"/>
            <a:chOff x="4572000" y="2924944"/>
            <a:chExt cx="4320480" cy="3680408"/>
          </a:xfrm>
        </p:grpSpPr>
        <p:pic>
          <p:nvPicPr>
            <p:cNvPr id="8" name="Рисунок 7" descr="0_15037d_dd896b24_orig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2000" y="2924944"/>
              <a:ext cx="4320480" cy="3680408"/>
            </a:xfrm>
            <a:prstGeom prst="rect">
              <a:avLst/>
            </a:prstGeom>
          </p:spPr>
        </p:pic>
        <p:pic>
          <p:nvPicPr>
            <p:cNvPr id="11" name="Рисунок 10" descr="Рисунок3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20072" y="4077072"/>
              <a:ext cx="2232248" cy="1639689"/>
            </a:xfrm>
            <a:prstGeom prst="rect">
              <a:avLst/>
            </a:prstGeom>
          </p:spPr>
        </p:pic>
      </p:grpSp>
      <p:pic>
        <p:nvPicPr>
          <p:cNvPr id="14" name="Рисунок 13" descr="1285788_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3" y="1196752"/>
            <a:ext cx="2726853" cy="291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4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zapiska.png"/>
          <p:cNvPicPr>
            <a:picLocks noChangeAspect="1"/>
          </p:cNvPicPr>
          <p:nvPr/>
        </p:nvPicPr>
        <p:blipFill>
          <a:blip r:embed="rId2" cstate="print"/>
          <a:srcRect l="9333" t="27950" r="8667"/>
          <a:stretch>
            <a:fillRect/>
          </a:stretch>
        </p:blipFill>
        <p:spPr>
          <a:xfrm>
            <a:off x="395536" y="1124744"/>
            <a:ext cx="8856984" cy="57332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Назначения кабинета 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ins.png"/>
          <p:cNvPicPr>
            <a:picLocks noChangeAspect="1"/>
          </p:cNvPicPr>
          <p:nvPr/>
        </p:nvPicPr>
        <p:blipFill>
          <a:blip r:embed="rId3" cstate="print"/>
          <a:srcRect l="75987"/>
          <a:stretch>
            <a:fillRect/>
          </a:stretch>
        </p:blipFill>
        <p:spPr>
          <a:xfrm>
            <a:off x="7956376" y="980728"/>
            <a:ext cx="432048" cy="542769"/>
          </a:xfrm>
          <a:prstGeom prst="rect">
            <a:avLst/>
          </a:prstGeom>
        </p:spPr>
      </p:pic>
      <p:pic>
        <p:nvPicPr>
          <p:cNvPr id="7" name="Рисунок 6" descr="pins.png"/>
          <p:cNvPicPr>
            <a:picLocks noChangeAspect="1"/>
          </p:cNvPicPr>
          <p:nvPr/>
        </p:nvPicPr>
        <p:blipFill>
          <a:blip r:embed="rId3" cstate="print"/>
          <a:srcRect l="75987"/>
          <a:stretch>
            <a:fillRect/>
          </a:stretch>
        </p:blipFill>
        <p:spPr>
          <a:xfrm flipH="1">
            <a:off x="827584" y="980728"/>
            <a:ext cx="432048" cy="5427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9632" y="3645024"/>
            <a:ext cx="7344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180975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Кабинет русского языка и литературы –  это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видеозал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библиотека, где происходит знакомство учащихся с произведениями         мировой художественной литературы и      искусства.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1124744"/>
            <a:ext cx="6840760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Основное назначение кабинета: </a:t>
            </a: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высокого уровня преподавания русского языка и литературы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который достигается современными формами проведения уроков и эффективным использованием материально-технической базы кабинета. </a:t>
            </a:r>
          </a:p>
        </p:txBody>
      </p:sp>
    </p:spTree>
    <p:extLst>
      <p:ext uri="{BB962C8B-B14F-4D97-AF65-F5344CB8AC3E}">
        <p14:creationId xmlns:p14="http://schemas.microsoft.com/office/powerpoint/2010/main" val="107764642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и задачи кабинета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611560" y="3429000"/>
            <a:ext cx="8136904" cy="3066355"/>
            <a:chOff x="738808" y="2636912"/>
            <a:chExt cx="7696200" cy="2660268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gray">
            <a:xfrm>
              <a:off x="738808" y="3555113"/>
              <a:ext cx="7696200" cy="78403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2"/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algn="ctr">
              <a:solidFill>
                <a:srgbClr val="FCFCFC"/>
              </a:solidFill>
              <a:round/>
              <a:headEnd/>
              <a:tailEnd/>
            </a:ln>
            <a:effectLst>
              <a:outerShdw dist="35921" dir="2700000" algn="ctr" rotWithShape="0">
                <a:srgbClr val="001D3A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ru-RU" sz="2800" b="1">
                <a:latin typeface="+mn-lt"/>
              </a:endParaRPr>
            </a:p>
          </p:txBody>
        </p:sp>
        <p:sp>
          <p:nvSpPr>
            <p:cNvPr id="7" name="AutoShape 4"/>
            <p:cNvSpPr>
              <a:spLocks noChangeArrowheads="1"/>
            </p:cNvSpPr>
            <p:nvPr/>
          </p:nvSpPr>
          <p:spPr bwMode="gray">
            <a:xfrm>
              <a:off x="738808" y="2636912"/>
              <a:ext cx="7696200" cy="78403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algn="ctr">
              <a:solidFill>
                <a:srgbClr val="FCFCFC"/>
              </a:solidFill>
              <a:round/>
              <a:headEnd/>
              <a:tailEnd/>
            </a:ln>
            <a:effectLst>
              <a:outerShdw dist="35921" dir="2700000" algn="ctr" rotWithShape="0">
                <a:srgbClr val="001D3A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ru-RU" sz="2800" b="1">
                <a:latin typeface="+mn-lt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755576" y="3068960"/>
              <a:ext cx="214998" cy="794517"/>
              <a:chOff x="960" y="1764"/>
              <a:chExt cx="130" cy="418"/>
            </a:xfrm>
          </p:grpSpPr>
          <p:sp>
            <p:nvSpPr>
              <p:cNvPr id="20" name="Oval 10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1" name="Oval 11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2" name="AutoShape 12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0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  <p:sp>
          <p:nvSpPr>
            <p:cNvPr id="10" name="AutoShape 14"/>
            <p:cNvSpPr>
              <a:spLocks noChangeArrowheads="1"/>
            </p:cNvSpPr>
            <p:nvPr/>
          </p:nvSpPr>
          <p:spPr bwMode="gray">
            <a:xfrm>
              <a:off x="738808" y="4513145"/>
              <a:ext cx="7696200" cy="78403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AEFF5D"/>
                </a:gs>
                <a:gs pos="50000">
                  <a:srgbClr val="CCFF99"/>
                </a:gs>
                <a:gs pos="50000">
                  <a:schemeClr val="bg1"/>
                </a:gs>
              </a:gsLst>
              <a:lin ang="5400000" scaled="0"/>
            </a:gradFill>
            <a:ln w="28575" algn="ctr">
              <a:solidFill>
                <a:srgbClr val="FCFCFC"/>
              </a:solidFill>
              <a:round/>
              <a:headEnd/>
              <a:tailEnd/>
            </a:ln>
            <a:effectLst>
              <a:outerShdw dist="35921" dir="2700000" algn="ctr" rotWithShape="0">
                <a:srgbClr val="001D3A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ru-RU" sz="2800" b="1">
                <a:latin typeface="+mn-lt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827584" y="2636912"/>
              <a:ext cx="7560840" cy="849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организация работы по оснащению кабинета в соответствии с требованиями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Минобрнауки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 России (оформление заявки на приобретение средств материально-технического обеспечения для кабинета русского языка и литературы);</a:t>
              </a:r>
              <a:endParaRPr lang="ru-RU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827584" y="3573016"/>
              <a:ext cx="7560840" cy="592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совершенствование научно-методической, дидактической базы кабинета путем самостоятельного создания педагогами раздаточного и стендового демонстрационного материала для учащихся в соответствии с Программами по русскому языку и литературе;</a:t>
              </a:r>
              <a:endParaRPr lang="ru-RU" sz="16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827584" y="4581128"/>
              <a:ext cx="7416824" cy="62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buNone/>
              </a:pPr>
              <a:r>
                <a:rPr lang="ru-RU" sz="1700" dirty="0" smtClean="0">
                  <a:latin typeface="Times New Roman" pitchFamily="18" charset="0"/>
                  <a:cs typeface="Times New Roman" pitchFamily="18" charset="0"/>
                </a:rPr>
                <a:t>систематизация материала для организации внеурочной деятельности по направлениям: подготовка к олимпиадам, проектная и исследовательская деятельность школьников, работа с классным коллективом</a:t>
              </a:r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8172400" y="4005064"/>
              <a:ext cx="214998" cy="794517"/>
              <a:chOff x="960" y="1764"/>
              <a:chExt cx="130" cy="418"/>
            </a:xfrm>
          </p:grpSpPr>
          <p:sp>
            <p:nvSpPr>
              <p:cNvPr id="23" name="Oval 6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4" name="Oval 7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5" name="AutoShape 8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27451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  <p:grpSp>
          <p:nvGrpSpPr>
            <p:cNvPr id="31" name="Group 5"/>
            <p:cNvGrpSpPr>
              <a:grpSpLocks/>
            </p:cNvGrpSpPr>
            <p:nvPr/>
          </p:nvGrpSpPr>
          <p:grpSpPr bwMode="auto">
            <a:xfrm>
              <a:off x="8172400" y="2996952"/>
              <a:ext cx="214998" cy="794517"/>
              <a:chOff x="960" y="1764"/>
              <a:chExt cx="130" cy="418"/>
            </a:xfrm>
          </p:grpSpPr>
          <p:sp>
            <p:nvSpPr>
              <p:cNvPr id="32" name="Oval 6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33" name="Oval 7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34" name="AutoShape 8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27451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  <p:grpSp>
          <p:nvGrpSpPr>
            <p:cNvPr id="35" name="Group 5"/>
            <p:cNvGrpSpPr>
              <a:grpSpLocks/>
            </p:cNvGrpSpPr>
            <p:nvPr/>
          </p:nvGrpSpPr>
          <p:grpSpPr bwMode="auto">
            <a:xfrm>
              <a:off x="755576" y="4005064"/>
              <a:ext cx="214998" cy="794517"/>
              <a:chOff x="960" y="1764"/>
              <a:chExt cx="130" cy="418"/>
            </a:xfrm>
          </p:grpSpPr>
          <p:sp>
            <p:nvSpPr>
              <p:cNvPr id="36" name="Oval 6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37" name="Oval 7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38" name="AutoShape 8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27451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</p:grpSp>
      <p:sp>
        <p:nvSpPr>
          <p:cNvPr id="40" name="Прямоугольник 39"/>
          <p:cNvSpPr/>
          <p:nvPr/>
        </p:nvSpPr>
        <p:spPr>
          <a:xfrm>
            <a:off x="611560" y="2852936"/>
            <a:ext cx="1607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683568" y="1628800"/>
            <a:ext cx="8046697" cy="1224136"/>
            <a:chOff x="533400" y="3116263"/>
            <a:chExt cx="8041750" cy="2747962"/>
          </a:xfrm>
        </p:grpSpPr>
        <p:sp>
          <p:nvSpPr>
            <p:cNvPr id="48" name="AutoShape 13"/>
            <p:cNvSpPr>
              <a:spLocks noChangeArrowheads="1"/>
            </p:cNvSpPr>
            <p:nvPr/>
          </p:nvSpPr>
          <p:spPr bwMode="gray">
            <a:xfrm>
              <a:off x="533400" y="3367088"/>
              <a:ext cx="8041750" cy="2497137"/>
            </a:xfrm>
            <a:prstGeom prst="roundRect">
              <a:avLst>
                <a:gd name="adj" fmla="val 4639"/>
              </a:avLst>
            </a:prstGeom>
            <a:gradFill rotWithShape="1">
              <a:gsLst>
                <a:gs pos="0">
                  <a:srgbClr val="D7D7D7">
                    <a:gamma/>
                    <a:tint val="4314"/>
                    <a:invGamma/>
                  </a:srgbClr>
                </a:gs>
                <a:gs pos="100000">
                  <a:srgbClr val="D7D7D7"/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AutoShape 6"/>
            <p:cNvSpPr>
              <a:spLocks noChangeArrowheads="1"/>
            </p:cNvSpPr>
            <p:nvPr/>
          </p:nvSpPr>
          <p:spPr bwMode="ltGray">
            <a:xfrm>
              <a:off x="6199188" y="3116263"/>
              <a:ext cx="2355850" cy="523875"/>
            </a:xfrm>
            <a:prstGeom prst="roundRect">
              <a:avLst>
                <a:gd name="adj" fmla="val 16667"/>
              </a:avLst>
            </a:prstGeom>
            <a:solidFill>
              <a:srgbClr val="FFAFFF"/>
            </a:solidFill>
            <a:ln w="38100" algn="ctr">
              <a:solidFill>
                <a:srgbClr val="FFFFFF">
                  <a:alpha val="70000"/>
                </a:srgb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AutoShape 7"/>
            <p:cNvSpPr>
              <a:spLocks noChangeArrowheads="1"/>
            </p:cNvSpPr>
            <p:nvPr/>
          </p:nvSpPr>
          <p:spPr bwMode="ltGray">
            <a:xfrm>
              <a:off x="6235701" y="3148013"/>
              <a:ext cx="2273300" cy="212725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AutoShape 10"/>
            <p:cNvSpPr>
              <a:spLocks noChangeArrowheads="1"/>
            </p:cNvSpPr>
            <p:nvPr/>
          </p:nvSpPr>
          <p:spPr bwMode="ltGray">
            <a:xfrm>
              <a:off x="3406775" y="3116263"/>
              <a:ext cx="2355850" cy="523875"/>
            </a:xfrm>
            <a:prstGeom prst="roundRect">
              <a:avLst>
                <a:gd name="adj" fmla="val 16667"/>
              </a:avLst>
            </a:prstGeom>
            <a:solidFill>
              <a:srgbClr val="008080"/>
            </a:solidFill>
            <a:ln w="38100" algn="ctr">
              <a:solidFill>
                <a:srgbClr val="FFFFFF">
                  <a:alpha val="70000"/>
                </a:srgb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AutoShape 11"/>
            <p:cNvSpPr>
              <a:spLocks noChangeArrowheads="1"/>
            </p:cNvSpPr>
            <p:nvPr/>
          </p:nvSpPr>
          <p:spPr bwMode="ltGray">
            <a:xfrm>
              <a:off x="3443288" y="3148013"/>
              <a:ext cx="2273300" cy="212725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AutoShape 14"/>
            <p:cNvSpPr>
              <a:spLocks noChangeArrowheads="1"/>
            </p:cNvSpPr>
            <p:nvPr/>
          </p:nvSpPr>
          <p:spPr bwMode="ltGray">
            <a:xfrm>
              <a:off x="631825" y="3116263"/>
              <a:ext cx="2355850" cy="523875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38100" algn="ctr">
              <a:solidFill>
                <a:srgbClr val="FFFFFF">
                  <a:alpha val="70000"/>
                </a:srgb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AutoShape 15"/>
            <p:cNvSpPr>
              <a:spLocks noChangeArrowheads="1"/>
            </p:cNvSpPr>
            <p:nvPr/>
          </p:nvSpPr>
          <p:spPr bwMode="ltGray">
            <a:xfrm>
              <a:off x="668338" y="3148013"/>
              <a:ext cx="2273300" cy="125412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737377" y="1916831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оптимальных условий для организации образовательного процесса в соответствии с Федеральным компонентом государственного стандарта общего образования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русскому языку и литературе.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83568" y="1052736"/>
            <a:ext cx="1269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</p:txBody>
      </p:sp>
    </p:spTree>
    <p:extLst>
      <p:ext uri="{BB962C8B-B14F-4D97-AF65-F5344CB8AC3E}">
        <p14:creationId xmlns:p14="http://schemas.microsoft.com/office/powerpoint/2010/main" val="188171212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Документация кабинета 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2808312" cy="4360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s://img1.labirint.ru/rcimg/e5dae45d61f040708657aa63f4467eb1/1920x1080/books69/685915/ph_001.jpg?15641756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408313" cy="4909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to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725144"/>
            <a:ext cx="2459881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5853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Учебная зона 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72" y="1484784"/>
            <a:ext cx="8128554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6283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Рабочее место учителя 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Ильдус\Desktop\Новая папка\стол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196752"/>
            <a:ext cx="4038600" cy="254384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Ильдус\Desktop\20200602_1111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73016"/>
            <a:ext cx="4038600" cy="302895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1124745"/>
            <a:ext cx="4211960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Учительский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стол в кабинете русского языка и литературы оборудован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компьютером (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ноутбуком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колонками и незаменимым МФУ, который является отличным дополнением к ноутбуку.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DSC_03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933056"/>
            <a:ext cx="3283472" cy="273762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319100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611560" y="1052736"/>
            <a:ext cx="8229600" cy="15841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36195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Незаменимым помощником для учителя на уроках русского языка и литературы являются проектор и экран, которые помогают делать уроки интересными, красочными.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4432300" cy="377983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проект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2420888"/>
            <a:ext cx="2616888" cy="228601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Группа 10"/>
          <p:cNvGrpSpPr/>
          <p:nvPr/>
        </p:nvGrpSpPr>
        <p:grpSpPr>
          <a:xfrm>
            <a:off x="4499992" y="4121696"/>
            <a:ext cx="4176464" cy="2736304"/>
            <a:chOff x="4499992" y="4121696"/>
            <a:chExt cx="4176464" cy="2736304"/>
          </a:xfrm>
        </p:grpSpPr>
        <p:pic>
          <p:nvPicPr>
            <p:cNvPr id="5" name="Рисунок 4" descr="рамки-пленки-круга-20249326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499992" y="4121696"/>
              <a:ext cx="2736304" cy="2736304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6228184" y="5085184"/>
              <a:ext cx="1224136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3c8886b31f7a36ff63124d672765.jpe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-2941" b="14706"/>
            <a:stretch>
              <a:fillRect/>
            </a:stretch>
          </p:blipFill>
          <p:spPr>
            <a:xfrm>
              <a:off x="6156176" y="4653136"/>
              <a:ext cx="2520280" cy="2088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74694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62887" cy="56356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Методическая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литература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3744416" cy="2862163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18" y="980729"/>
            <a:ext cx="3752738" cy="266429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Users\Ильдус\Desktop\20200608_1545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2"/>
          <a:stretch>
            <a:fillRect/>
          </a:stretch>
        </p:blipFill>
        <p:spPr bwMode="auto">
          <a:xfrm>
            <a:off x="899592" y="1124744"/>
            <a:ext cx="3888432" cy="247393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Ильдус\Desktop\20200608_1545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5"/>
          <a:stretch>
            <a:fillRect/>
          </a:stretch>
        </p:blipFill>
        <p:spPr bwMode="auto">
          <a:xfrm>
            <a:off x="6012160" y="4005064"/>
            <a:ext cx="2672384" cy="2541123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online-education-web-e-book-shop-library-vector-13205724-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897" y="3356992"/>
            <a:ext cx="2952328" cy="209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0417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5cdb2004132l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</TotalTime>
  <Words>283</Words>
  <Application>Microsoft Office PowerPoint</Application>
  <PresentationFormat>Экран (4:3)</PresentationFormat>
  <Paragraphs>45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25cdb2004132l</vt:lpstr>
      <vt:lpstr>Презентация PowerPoint</vt:lpstr>
      <vt:lpstr>Презентация PowerPoint</vt:lpstr>
      <vt:lpstr>Назначения кабинета </vt:lpstr>
      <vt:lpstr>Цели и задачи кабинета</vt:lpstr>
      <vt:lpstr>Документация кабинета </vt:lpstr>
      <vt:lpstr>Учебная зона </vt:lpstr>
      <vt:lpstr>Рабочее место учителя </vt:lpstr>
      <vt:lpstr>Презентация PowerPoint</vt:lpstr>
      <vt:lpstr>Методическая литература </vt:lpstr>
      <vt:lpstr>Книжный уголок </vt:lpstr>
      <vt:lpstr>Учебно-информационные стенды </vt:lpstr>
      <vt:lpstr>Портреты великих писателей и поэтов   являются отличным  дополнением  к оформлению кабинета. </vt:lpstr>
      <vt:lpstr>Презентация PowerPoint</vt:lpstr>
      <vt:lpstr>Уголок патриотического воспитания </vt:lpstr>
      <vt:lpstr>НАШЕ ТВОРЧЕСТВО</vt:lpstr>
      <vt:lpstr>Кабинет-это место, где проводятся … </vt:lpstr>
      <vt:lpstr>Кабинет-это место, где проводятся … </vt:lpstr>
      <vt:lpstr>Учителя ШМО  русского языка и литературы 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Анжела</dc:creator>
  <cp:lastModifiedBy>Admin</cp:lastModifiedBy>
  <cp:revision>71</cp:revision>
  <dcterms:created xsi:type="dcterms:W3CDTF">2019-02-19T12:46:55Z</dcterms:created>
  <dcterms:modified xsi:type="dcterms:W3CDTF">2020-07-06T07:56:19Z</dcterms:modified>
</cp:coreProperties>
</file>